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44"/>
  </p:handout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5" r:id="rId9"/>
    <p:sldId id="260" r:id="rId10"/>
    <p:sldId id="264" r:id="rId11"/>
    <p:sldId id="266" r:id="rId12"/>
    <p:sldId id="267" r:id="rId13"/>
    <p:sldId id="268" r:id="rId14"/>
    <p:sldId id="269" r:id="rId15"/>
    <p:sldId id="271" r:id="rId16"/>
    <p:sldId id="273" r:id="rId17"/>
    <p:sldId id="279" r:id="rId18"/>
    <p:sldId id="281" r:id="rId19"/>
    <p:sldId id="280" r:id="rId20"/>
    <p:sldId id="272" r:id="rId21"/>
    <p:sldId id="270" r:id="rId22"/>
    <p:sldId id="274" r:id="rId23"/>
    <p:sldId id="283" r:id="rId24"/>
    <p:sldId id="284" r:id="rId25"/>
    <p:sldId id="285" r:id="rId26"/>
    <p:sldId id="275" r:id="rId27"/>
    <p:sldId id="286" r:id="rId28"/>
    <p:sldId id="287" r:id="rId29"/>
    <p:sldId id="289" r:id="rId30"/>
    <p:sldId id="288" r:id="rId31"/>
    <p:sldId id="297" r:id="rId32"/>
    <p:sldId id="290" r:id="rId33"/>
    <p:sldId id="291" r:id="rId34"/>
    <p:sldId id="293" r:id="rId35"/>
    <p:sldId id="294" r:id="rId36"/>
    <p:sldId id="295" r:id="rId37"/>
    <p:sldId id="296" r:id="rId38"/>
    <p:sldId id="292" r:id="rId39"/>
    <p:sldId id="276" r:id="rId40"/>
    <p:sldId id="277" r:id="rId41"/>
    <p:sldId id="278" r:id="rId42"/>
    <p:sldId id="282" r:id="rId4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D4A8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Tamni stil 1 - Isticanj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amni stil 2 - Isticanje 3/Isticanj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31746-1130-45D8-A7F0-ABF06783651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19914B47-A7C6-46E2-9FDE-AD88B813D81B}">
      <dgm:prSet phldrT="[Tekst]"/>
      <dgm:spPr/>
      <dgm:t>
        <a:bodyPr/>
        <a:lstStyle/>
        <a:p>
          <a:r>
            <a:rPr lang="hr-HR" dirty="0" smtClean="0"/>
            <a:t>1. Korisnik prima poruku</a:t>
          </a:r>
          <a:endParaRPr lang="hr-HR" dirty="0"/>
        </a:p>
      </dgm:t>
    </dgm:pt>
    <dgm:pt modelId="{F4CCBD4D-9AA2-424C-B39A-3D187A10D64B}" type="parTrans" cxnId="{1718BD2E-449A-48B8-BA11-F3B01BDD7141}">
      <dgm:prSet/>
      <dgm:spPr/>
      <dgm:t>
        <a:bodyPr/>
        <a:lstStyle/>
        <a:p>
          <a:endParaRPr lang="hr-HR"/>
        </a:p>
      </dgm:t>
    </dgm:pt>
    <dgm:pt modelId="{F67404A5-F354-4807-A4BE-CE207DD257F1}" type="sibTrans" cxnId="{1718BD2E-449A-48B8-BA11-F3B01BDD7141}">
      <dgm:prSet/>
      <dgm:spPr/>
      <dgm:t>
        <a:bodyPr/>
        <a:lstStyle/>
        <a:p>
          <a:endParaRPr lang="hr-HR"/>
        </a:p>
      </dgm:t>
    </dgm:pt>
    <dgm:pt modelId="{C565F79C-9E75-4926-AB05-3476F4E7BAD3}">
      <dgm:prSet phldrT="[Tekst]"/>
      <dgm:spPr/>
      <dgm:t>
        <a:bodyPr/>
        <a:lstStyle/>
        <a:p>
          <a:r>
            <a:rPr lang="hr-HR" dirty="0" smtClean="0"/>
            <a:t>2. Korisnik slijedi upute u poruci</a:t>
          </a:r>
          <a:endParaRPr lang="hr-HR" dirty="0"/>
        </a:p>
      </dgm:t>
    </dgm:pt>
    <dgm:pt modelId="{828A457D-7D4B-4274-90BA-35C6D3B99BC3}" type="parTrans" cxnId="{ED9AACB5-74DB-406C-BF6C-5A0355A76710}">
      <dgm:prSet/>
      <dgm:spPr/>
      <dgm:t>
        <a:bodyPr/>
        <a:lstStyle/>
        <a:p>
          <a:endParaRPr lang="hr-HR"/>
        </a:p>
      </dgm:t>
    </dgm:pt>
    <dgm:pt modelId="{B072A386-B116-4B12-9551-81849DC58125}" type="sibTrans" cxnId="{ED9AACB5-74DB-406C-BF6C-5A0355A76710}">
      <dgm:prSet/>
      <dgm:spPr/>
      <dgm:t>
        <a:bodyPr/>
        <a:lstStyle/>
        <a:p>
          <a:endParaRPr lang="hr-HR"/>
        </a:p>
      </dgm:t>
    </dgm:pt>
    <dgm:pt modelId="{9D4A561A-EC3F-43C2-9C2A-7F9581A61C50}">
      <dgm:prSet phldrT="[Tekst]"/>
      <dgm:spPr/>
      <dgm:t>
        <a:bodyPr/>
        <a:lstStyle/>
        <a:p>
          <a:r>
            <a:rPr lang="hr-HR" dirty="0" smtClean="0"/>
            <a:t>3. Zlonamjerni program inficira korisnikovo računalo</a:t>
          </a:r>
          <a:endParaRPr lang="hr-HR" dirty="0"/>
        </a:p>
      </dgm:t>
    </dgm:pt>
    <dgm:pt modelId="{42FAE083-0399-4C52-A4C3-30C6644F1090}" type="parTrans" cxnId="{F6326B6F-E22C-479D-97A8-C7AF411D4AD2}">
      <dgm:prSet/>
      <dgm:spPr/>
      <dgm:t>
        <a:bodyPr/>
        <a:lstStyle/>
        <a:p>
          <a:endParaRPr lang="hr-HR"/>
        </a:p>
      </dgm:t>
    </dgm:pt>
    <dgm:pt modelId="{8CCA1CB3-1605-4007-AEC6-7FEDEF873201}" type="sibTrans" cxnId="{F6326B6F-E22C-479D-97A8-C7AF411D4AD2}">
      <dgm:prSet/>
      <dgm:spPr/>
      <dgm:t>
        <a:bodyPr/>
        <a:lstStyle/>
        <a:p>
          <a:endParaRPr lang="hr-HR"/>
        </a:p>
      </dgm:t>
    </dgm:pt>
    <dgm:pt modelId="{0D7BBC7B-B1EE-40C5-98B7-E3601EA798EC}">
      <dgm:prSet phldrT="[Tekst]"/>
      <dgm:spPr/>
      <dgm:t>
        <a:bodyPr/>
        <a:lstStyle/>
        <a:p>
          <a:r>
            <a:rPr lang="hr-HR" dirty="0" smtClean="0"/>
            <a:t>4. Zlonamjerni program krade lozinke</a:t>
          </a:r>
          <a:endParaRPr lang="hr-HR" dirty="0"/>
        </a:p>
      </dgm:t>
    </dgm:pt>
    <dgm:pt modelId="{B4875D28-3347-4331-BEC9-C23B81593669}" type="parTrans" cxnId="{82C10ABE-F249-490D-B39C-089E9C5B9C49}">
      <dgm:prSet/>
      <dgm:spPr/>
      <dgm:t>
        <a:bodyPr/>
        <a:lstStyle/>
        <a:p>
          <a:endParaRPr lang="hr-HR"/>
        </a:p>
      </dgm:t>
    </dgm:pt>
    <dgm:pt modelId="{43110F03-A2D6-4BC2-AA69-3E9DEC1A77A8}" type="sibTrans" cxnId="{82C10ABE-F249-490D-B39C-089E9C5B9C49}">
      <dgm:prSet/>
      <dgm:spPr/>
      <dgm:t>
        <a:bodyPr/>
        <a:lstStyle/>
        <a:p>
          <a:endParaRPr lang="hr-HR"/>
        </a:p>
      </dgm:t>
    </dgm:pt>
    <dgm:pt modelId="{9BA64F10-577D-47EC-8377-DDAE04A896E7}">
      <dgm:prSet phldrT="[Tekst]"/>
      <dgm:spPr/>
      <dgm:t>
        <a:bodyPr/>
        <a:lstStyle/>
        <a:p>
          <a:r>
            <a:rPr lang="hr-HR" dirty="0" smtClean="0"/>
            <a:t>5. Zlonamjerni program šalje poruke</a:t>
          </a:r>
          <a:endParaRPr lang="hr-HR" dirty="0"/>
        </a:p>
      </dgm:t>
    </dgm:pt>
    <dgm:pt modelId="{B8569A89-EA67-4EDB-ACB0-F4069D7FAF96}" type="parTrans" cxnId="{0CF147E7-127F-454A-8B04-844BE06C2605}">
      <dgm:prSet/>
      <dgm:spPr/>
      <dgm:t>
        <a:bodyPr/>
        <a:lstStyle/>
        <a:p>
          <a:endParaRPr lang="hr-HR"/>
        </a:p>
      </dgm:t>
    </dgm:pt>
    <dgm:pt modelId="{8D894AFF-D099-403E-B78D-ED64DA49A9D4}" type="sibTrans" cxnId="{0CF147E7-127F-454A-8B04-844BE06C2605}">
      <dgm:prSet/>
      <dgm:spPr/>
      <dgm:t>
        <a:bodyPr/>
        <a:lstStyle/>
        <a:p>
          <a:endParaRPr lang="hr-HR"/>
        </a:p>
      </dgm:t>
    </dgm:pt>
    <dgm:pt modelId="{42B7488A-7F85-45B1-BB18-C8CB52A9883D}" type="pres">
      <dgm:prSet presAssocID="{D0131746-1130-45D8-A7F0-ABF0678365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037431B-DFE4-4C65-B060-A8F71F9A5C84}" type="pres">
      <dgm:prSet presAssocID="{19914B47-A7C6-46E2-9FDE-AD88B813D81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A75927-7648-434E-8301-D0265F369311}" type="pres">
      <dgm:prSet presAssocID="{F67404A5-F354-4807-A4BE-CE207DD257F1}" presName="sibTrans" presStyleLbl="sibTrans2D1" presStyleIdx="0" presStyleCnt="5"/>
      <dgm:spPr/>
      <dgm:t>
        <a:bodyPr/>
        <a:lstStyle/>
        <a:p>
          <a:endParaRPr lang="hr-HR"/>
        </a:p>
      </dgm:t>
    </dgm:pt>
    <dgm:pt modelId="{008A4E01-626C-4C47-A785-1F01F3748CC0}" type="pres">
      <dgm:prSet presAssocID="{F67404A5-F354-4807-A4BE-CE207DD257F1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9FD0E564-6F3C-4449-B79C-47D0E13C2417}" type="pres">
      <dgm:prSet presAssocID="{C565F79C-9E75-4926-AB05-3476F4E7BA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1C4A91-1225-458A-88C6-7E8A6EEC66A2}" type="pres">
      <dgm:prSet presAssocID="{B072A386-B116-4B12-9551-81849DC58125}" presName="sibTrans" presStyleLbl="sibTrans2D1" presStyleIdx="1" presStyleCnt="5"/>
      <dgm:spPr/>
      <dgm:t>
        <a:bodyPr/>
        <a:lstStyle/>
        <a:p>
          <a:endParaRPr lang="hr-HR"/>
        </a:p>
      </dgm:t>
    </dgm:pt>
    <dgm:pt modelId="{0493DB59-76B5-4AE8-B91D-2A6E9B025EC3}" type="pres">
      <dgm:prSet presAssocID="{B072A386-B116-4B12-9551-81849DC58125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5C8CD324-E734-4ED0-B3FC-CF9D90511EC5}" type="pres">
      <dgm:prSet presAssocID="{9D4A561A-EC3F-43C2-9C2A-7F9581A61C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98BDED-6EED-4397-A1E8-037B7F08C774}" type="pres">
      <dgm:prSet presAssocID="{8CCA1CB3-1605-4007-AEC6-7FEDEF873201}" presName="sibTrans" presStyleLbl="sibTrans2D1" presStyleIdx="2" presStyleCnt="5"/>
      <dgm:spPr/>
      <dgm:t>
        <a:bodyPr/>
        <a:lstStyle/>
        <a:p>
          <a:endParaRPr lang="hr-HR"/>
        </a:p>
      </dgm:t>
    </dgm:pt>
    <dgm:pt modelId="{7B3FC75B-8ADE-42E7-B902-A911261CD115}" type="pres">
      <dgm:prSet presAssocID="{8CCA1CB3-1605-4007-AEC6-7FEDEF873201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F67A75E3-3FC1-4153-9B89-30F941EB0A39}" type="pres">
      <dgm:prSet presAssocID="{0D7BBC7B-B1EE-40C5-98B7-E3601EA798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1E9881-967C-47CA-B8CA-3299F9C5F8AC}" type="pres">
      <dgm:prSet presAssocID="{43110F03-A2D6-4BC2-AA69-3E9DEC1A77A8}" presName="sibTrans" presStyleLbl="sibTrans2D1" presStyleIdx="3" presStyleCnt="5"/>
      <dgm:spPr/>
      <dgm:t>
        <a:bodyPr/>
        <a:lstStyle/>
        <a:p>
          <a:endParaRPr lang="hr-HR"/>
        </a:p>
      </dgm:t>
    </dgm:pt>
    <dgm:pt modelId="{46C9DCD5-467D-4421-86FB-289F9E213068}" type="pres">
      <dgm:prSet presAssocID="{43110F03-A2D6-4BC2-AA69-3E9DEC1A77A8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46CD1E5D-0F50-4C5B-B31A-9DDE1F4FAC35}" type="pres">
      <dgm:prSet presAssocID="{9BA64F10-577D-47EC-8377-DDAE04A896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89186B-4AF1-492E-8CA7-081D4270A8CA}" type="pres">
      <dgm:prSet presAssocID="{8D894AFF-D099-403E-B78D-ED64DA49A9D4}" presName="sibTrans" presStyleLbl="sibTrans2D1" presStyleIdx="4" presStyleCnt="5"/>
      <dgm:spPr/>
      <dgm:t>
        <a:bodyPr/>
        <a:lstStyle/>
        <a:p>
          <a:endParaRPr lang="hr-HR"/>
        </a:p>
      </dgm:t>
    </dgm:pt>
    <dgm:pt modelId="{B1329638-2847-403F-8D31-4610AF4361A7}" type="pres">
      <dgm:prSet presAssocID="{8D894AFF-D099-403E-B78D-ED64DA49A9D4}" presName="connectorText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B29C7285-B313-4715-A0CE-6E26A1770A74}" type="presOf" srcId="{0D7BBC7B-B1EE-40C5-98B7-E3601EA798EC}" destId="{F67A75E3-3FC1-4153-9B89-30F941EB0A39}" srcOrd="0" destOrd="0" presId="urn:microsoft.com/office/officeart/2005/8/layout/cycle2"/>
    <dgm:cxn modelId="{865173D3-6DAA-4B0C-8DF0-38B576A97F6F}" type="presOf" srcId="{43110F03-A2D6-4BC2-AA69-3E9DEC1A77A8}" destId="{221E9881-967C-47CA-B8CA-3299F9C5F8AC}" srcOrd="0" destOrd="0" presId="urn:microsoft.com/office/officeart/2005/8/layout/cycle2"/>
    <dgm:cxn modelId="{CFE10093-DBA5-4D1F-8D3B-BC37BB3ED117}" type="presOf" srcId="{F67404A5-F354-4807-A4BE-CE207DD257F1}" destId="{B9A75927-7648-434E-8301-D0265F369311}" srcOrd="0" destOrd="0" presId="urn:microsoft.com/office/officeart/2005/8/layout/cycle2"/>
    <dgm:cxn modelId="{8CBBE9BD-2B53-46D4-9141-BA6D13D7BB9B}" type="presOf" srcId="{D0131746-1130-45D8-A7F0-ABF06783651C}" destId="{42B7488A-7F85-45B1-BB18-C8CB52A9883D}" srcOrd="0" destOrd="0" presId="urn:microsoft.com/office/officeart/2005/8/layout/cycle2"/>
    <dgm:cxn modelId="{F383646F-86AA-41F2-AA6D-7E4FA335EC81}" type="presOf" srcId="{9D4A561A-EC3F-43C2-9C2A-7F9581A61C50}" destId="{5C8CD324-E734-4ED0-B3FC-CF9D90511EC5}" srcOrd="0" destOrd="0" presId="urn:microsoft.com/office/officeart/2005/8/layout/cycle2"/>
    <dgm:cxn modelId="{0CF147E7-127F-454A-8B04-844BE06C2605}" srcId="{D0131746-1130-45D8-A7F0-ABF06783651C}" destId="{9BA64F10-577D-47EC-8377-DDAE04A896E7}" srcOrd="4" destOrd="0" parTransId="{B8569A89-EA67-4EDB-ACB0-F4069D7FAF96}" sibTransId="{8D894AFF-D099-403E-B78D-ED64DA49A9D4}"/>
    <dgm:cxn modelId="{1F17F284-2513-4DBC-AB70-15D630F30918}" type="presOf" srcId="{19914B47-A7C6-46E2-9FDE-AD88B813D81B}" destId="{E037431B-DFE4-4C65-B060-A8F71F9A5C84}" srcOrd="0" destOrd="0" presId="urn:microsoft.com/office/officeart/2005/8/layout/cycle2"/>
    <dgm:cxn modelId="{ED9AACB5-74DB-406C-BF6C-5A0355A76710}" srcId="{D0131746-1130-45D8-A7F0-ABF06783651C}" destId="{C565F79C-9E75-4926-AB05-3476F4E7BAD3}" srcOrd="1" destOrd="0" parTransId="{828A457D-7D4B-4274-90BA-35C6D3B99BC3}" sibTransId="{B072A386-B116-4B12-9551-81849DC58125}"/>
    <dgm:cxn modelId="{FBB275F0-192F-4BFB-8F7B-74065A72ADB3}" type="presOf" srcId="{8CCA1CB3-1605-4007-AEC6-7FEDEF873201}" destId="{6698BDED-6EED-4397-A1E8-037B7F08C774}" srcOrd="0" destOrd="0" presId="urn:microsoft.com/office/officeart/2005/8/layout/cycle2"/>
    <dgm:cxn modelId="{3185C9CD-A6F8-4DAD-BB8C-3D6C001549FF}" type="presOf" srcId="{43110F03-A2D6-4BC2-AA69-3E9DEC1A77A8}" destId="{46C9DCD5-467D-4421-86FB-289F9E213068}" srcOrd="1" destOrd="0" presId="urn:microsoft.com/office/officeart/2005/8/layout/cycle2"/>
    <dgm:cxn modelId="{82C10ABE-F249-490D-B39C-089E9C5B9C49}" srcId="{D0131746-1130-45D8-A7F0-ABF06783651C}" destId="{0D7BBC7B-B1EE-40C5-98B7-E3601EA798EC}" srcOrd="3" destOrd="0" parTransId="{B4875D28-3347-4331-BEC9-C23B81593669}" sibTransId="{43110F03-A2D6-4BC2-AA69-3E9DEC1A77A8}"/>
    <dgm:cxn modelId="{DD1198C5-75FE-496C-B6B4-5ACB1F6684E0}" type="presOf" srcId="{8D894AFF-D099-403E-B78D-ED64DA49A9D4}" destId="{E689186B-4AF1-492E-8CA7-081D4270A8CA}" srcOrd="0" destOrd="0" presId="urn:microsoft.com/office/officeart/2005/8/layout/cycle2"/>
    <dgm:cxn modelId="{A210CD0E-B5EB-4004-AFDA-F2CA3656C694}" type="presOf" srcId="{C565F79C-9E75-4926-AB05-3476F4E7BAD3}" destId="{9FD0E564-6F3C-4449-B79C-47D0E13C2417}" srcOrd="0" destOrd="0" presId="urn:microsoft.com/office/officeart/2005/8/layout/cycle2"/>
    <dgm:cxn modelId="{0AE9905E-220F-4209-A30B-5294640FEDB9}" type="presOf" srcId="{8D894AFF-D099-403E-B78D-ED64DA49A9D4}" destId="{B1329638-2847-403F-8D31-4610AF4361A7}" srcOrd="1" destOrd="0" presId="urn:microsoft.com/office/officeart/2005/8/layout/cycle2"/>
    <dgm:cxn modelId="{939C62C9-24E3-49E7-90CD-00474B799D7E}" type="presOf" srcId="{B072A386-B116-4B12-9551-81849DC58125}" destId="{0493DB59-76B5-4AE8-B91D-2A6E9B025EC3}" srcOrd="1" destOrd="0" presId="urn:microsoft.com/office/officeart/2005/8/layout/cycle2"/>
    <dgm:cxn modelId="{58C90405-1208-4865-9189-1FB77408CBA3}" type="presOf" srcId="{F67404A5-F354-4807-A4BE-CE207DD257F1}" destId="{008A4E01-626C-4C47-A785-1F01F3748CC0}" srcOrd="1" destOrd="0" presId="urn:microsoft.com/office/officeart/2005/8/layout/cycle2"/>
    <dgm:cxn modelId="{1718BD2E-449A-48B8-BA11-F3B01BDD7141}" srcId="{D0131746-1130-45D8-A7F0-ABF06783651C}" destId="{19914B47-A7C6-46E2-9FDE-AD88B813D81B}" srcOrd="0" destOrd="0" parTransId="{F4CCBD4D-9AA2-424C-B39A-3D187A10D64B}" sibTransId="{F67404A5-F354-4807-A4BE-CE207DD257F1}"/>
    <dgm:cxn modelId="{F6326B6F-E22C-479D-97A8-C7AF411D4AD2}" srcId="{D0131746-1130-45D8-A7F0-ABF06783651C}" destId="{9D4A561A-EC3F-43C2-9C2A-7F9581A61C50}" srcOrd="2" destOrd="0" parTransId="{42FAE083-0399-4C52-A4C3-30C6644F1090}" sibTransId="{8CCA1CB3-1605-4007-AEC6-7FEDEF873201}"/>
    <dgm:cxn modelId="{EFE72DAC-99CC-44C9-951C-ADDB2CC3DE5A}" type="presOf" srcId="{9BA64F10-577D-47EC-8377-DDAE04A896E7}" destId="{46CD1E5D-0F50-4C5B-B31A-9DDE1F4FAC35}" srcOrd="0" destOrd="0" presId="urn:microsoft.com/office/officeart/2005/8/layout/cycle2"/>
    <dgm:cxn modelId="{F323605C-0FDF-46D9-AB18-8B9AEDAF1A82}" type="presOf" srcId="{8CCA1CB3-1605-4007-AEC6-7FEDEF873201}" destId="{7B3FC75B-8ADE-42E7-B902-A911261CD115}" srcOrd="1" destOrd="0" presId="urn:microsoft.com/office/officeart/2005/8/layout/cycle2"/>
    <dgm:cxn modelId="{42959911-1430-4F56-87A2-3ECE5C69D818}" type="presOf" srcId="{B072A386-B116-4B12-9551-81849DC58125}" destId="{6A1C4A91-1225-458A-88C6-7E8A6EEC66A2}" srcOrd="0" destOrd="0" presId="urn:microsoft.com/office/officeart/2005/8/layout/cycle2"/>
    <dgm:cxn modelId="{857237C5-E2C2-4AA4-B60E-4EBBB8FDBED2}" type="presParOf" srcId="{42B7488A-7F85-45B1-BB18-C8CB52A9883D}" destId="{E037431B-DFE4-4C65-B060-A8F71F9A5C84}" srcOrd="0" destOrd="0" presId="urn:microsoft.com/office/officeart/2005/8/layout/cycle2"/>
    <dgm:cxn modelId="{0F21F578-96CA-4618-8B6D-D937E0076F26}" type="presParOf" srcId="{42B7488A-7F85-45B1-BB18-C8CB52A9883D}" destId="{B9A75927-7648-434E-8301-D0265F369311}" srcOrd="1" destOrd="0" presId="urn:microsoft.com/office/officeart/2005/8/layout/cycle2"/>
    <dgm:cxn modelId="{D5E57210-CF1E-44BE-8F69-8C79D5872132}" type="presParOf" srcId="{B9A75927-7648-434E-8301-D0265F369311}" destId="{008A4E01-626C-4C47-A785-1F01F3748CC0}" srcOrd="0" destOrd="0" presId="urn:microsoft.com/office/officeart/2005/8/layout/cycle2"/>
    <dgm:cxn modelId="{9CD81D4D-8AD5-4649-B8E4-AF11489FCA92}" type="presParOf" srcId="{42B7488A-7F85-45B1-BB18-C8CB52A9883D}" destId="{9FD0E564-6F3C-4449-B79C-47D0E13C2417}" srcOrd="2" destOrd="0" presId="urn:microsoft.com/office/officeart/2005/8/layout/cycle2"/>
    <dgm:cxn modelId="{9B0864A1-2650-4080-B05D-D80924E21FAD}" type="presParOf" srcId="{42B7488A-7F85-45B1-BB18-C8CB52A9883D}" destId="{6A1C4A91-1225-458A-88C6-7E8A6EEC66A2}" srcOrd="3" destOrd="0" presId="urn:microsoft.com/office/officeart/2005/8/layout/cycle2"/>
    <dgm:cxn modelId="{6B1F0064-8718-49AF-AC0E-1BFD40FF25A0}" type="presParOf" srcId="{6A1C4A91-1225-458A-88C6-7E8A6EEC66A2}" destId="{0493DB59-76B5-4AE8-B91D-2A6E9B025EC3}" srcOrd="0" destOrd="0" presId="urn:microsoft.com/office/officeart/2005/8/layout/cycle2"/>
    <dgm:cxn modelId="{8D1F3A76-0623-4421-84BF-392F2BC79B4C}" type="presParOf" srcId="{42B7488A-7F85-45B1-BB18-C8CB52A9883D}" destId="{5C8CD324-E734-4ED0-B3FC-CF9D90511EC5}" srcOrd="4" destOrd="0" presId="urn:microsoft.com/office/officeart/2005/8/layout/cycle2"/>
    <dgm:cxn modelId="{0696328A-D33B-444B-B378-CDC9C5C221DE}" type="presParOf" srcId="{42B7488A-7F85-45B1-BB18-C8CB52A9883D}" destId="{6698BDED-6EED-4397-A1E8-037B7F08C774}" srcOrd="5" destOrd="0" presId="urn:microsoft.com/office/officeart/2005/8/layout/cycle2"/>
    <dgm:cxn modelId="{6329801D-401C-4168-8CC6-83E28FDD772C}" type="presParOf" srcId="{6698BDED-6EED-4397-A1E8-037B7F08C774}" destId="{7B3FC75B-8ADE-42E7-B902-A911261CD115}" srcOrd="0" destOrd="0" presId="urn:microsoft.com/office/officeart/2005/8/layout/cycle2"/>
    <dgm:cxn modelId="{A3AF9C97-9094-4939-8E18-97C71E1FD1C1}" type="presParOf" srcId="{42B7488A-7F85-45B1-BB18-C8CB52A9883D}" destId="{F67A75E3-3FC1-4153-9B89-30F941EB0A39}" srcOrd="6" destOrd="0" presId="urn:microsoft.com/office/officeart/2005/8/layout/cycle2"/>
    <dgm:cxn modelId="{30F5D347-7D9B-4006-AE11-14722E7311C9}" type="presParOf" srcId="{42B7488A-7F85-45B1-BB18-C8CB52A9883D}" destId="{221E9881-967C-47CA-B8CA-3299F9C5F8AC}" srcOrd="7" destOrd="0" presId="urn:microsoft.com/office/officeart/2005/8/layout/cycle2"/>
    <dgm:cxn modelId="{F719F13A-90ED-4092-855C-208B569FE19F}" type="presParOf" srcId="{221E9881-967C-47CA-B8CA-3299F9C5F8AC}" destId="{46C9DCD5-467D-4421-86FB-289F9E213068}" srcOrd="0" destOrd="0" presId="urn:microsoft.com/office/officeart/2005/8/layout/cycle2"/>
    <dgm:cxn modelId="{DAE3CAAC-356C-49B3-BA2E-0093D455C294}" type="presParOf" srcId="{42B7488A-7F85-45B1-BB18-C8CB52A9883D}" destId="{46CD1E5D-0F50-4C5B-B31A-9DDE1F4FAC35}" srcOrd="8" destOrd="0" presId="urn:microsoft.com/office/officeart/2005/8/layout/cycle2"/>
    <dgm:cxn modelId="{7ED685A1-26C2-479B-9159-B68F244939EA}" type="presParOf" srcId="{42B7488A-7F85-45B1-BB18-C8CB52A9883D}" destId="{E689186B-4AF1-492E-8CA7-081D4270A8CA}" srcOrd="9" destOrd="0" presId="urn:microsoft.com/office/officeart/2005/8/layout/cycle2"/>
    <dgm:cxn modelId="{78775796-915F-4154-AC68-B991937CA148}" type="presParOf" srcId="{E689186B-4AF1-492E-8CA7-081D4270A8CA}" destId="{B1329638-2847-403F-8D31-4610AF4361A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7431B-DFE4-4C65-B060-A8F71F9A5C84}">
      <dsp:nvSpPr>
        <dsp:cNvPr id="0" name=""/>
        <dsp:cNvSpPr/>
      </dsp:nvSpPr>
      <dsp:spPr>
        <a:xfrm>
          <a:off x="2850117" y="1743"/>
          <a:ext cx="1716589" cy="17165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1. Korisnik prima poruku</a:t>
          </a:r>
          <a:endParaRPr lang="hr-HR" sz="1400" kern="1200" dirty="0"/>
        </a:p>
      </dsp:txBody>
      <dsp:txXfrm>
        <a:off x="2850117" y="1743"/>
        <a:ext cx="1716589" cy="1716589"/>
      </dsp:txXfrm>
    </dsp:sp>
    <dsp:sp modelId="{B9A75927-7648-434E-8301-D0265F369311}">
      <dsp:nvSpPr>
        <dsp:cNvPr id="0" name=""/>
        <dsp:cNvSpPr/>
      </dsp:nvSpPr>
      <dsp:spPr>
        <a:xfrm rot="2160000">
          <a:off x="4512625" y="1320687"/>
          <a:ext cx="457037" cy="579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2160000">
        <a:off x="4512625" y="1320687"/>
        <a:ext cx="457037" cy="579348"/>
      </dsp:txXfrm>
    </dsp:sp>
    <dsp:sp modelId="{9FD0E564-6F3C-4449-B79C-47D0E13C2417}">
      <dsp:nvSpPr>
        <dsp:cNvPr id="0" name=""/>
        <dsp:cNvSpPr/>
      </dsp:nvSpPr>
      <dsp:spPr>
        <a:xfrm>
          <a:off x="4936510" y="1517596"/>
          <a:ext cx="1716589" cy="17165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2. Korisnik slijedi upute u poruci</a:t>
          </a:r>
          <a:endParaRPr lang="hr-HR" sz="1400" kern="1200" dirty="0"/>
        </a:p>
      </dsp:txBody>
      <dsp:txXfrm>
        <a:off x="4936510" y="1517596"/>
        <a:ext cx="1716589" cy="1716589"/>
      </dsp:txXfrm>
    </dsp:sp>
    <dsp:sp modelId="{6A1C4A91-1225-458A-88C6-7E8A6EEC66A2}">
      <dsp:nvSpPr>
        <dsp:cNvPr id="0" name=""/>
        <dsp:cNvSpPr/>
      </dsp:nvSpPr>
      <dsp:spPr>
        <a:xfrm rot="6480000">
          <a:off x="5171817" y="3300266"/>
          <a:ext cx="457037" cy="579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6480000">
        <a:off x="5171817" y="3300266"/>
        <a:ext cx="457037" cy="579348"/>
      </dsp:txXfrm>
    </dsp:sp>
    <dsp:sp modelId="{5C8CD324-E734-4ED0-B3FC-CF9D90511EC5}">
      <dsp:nvSpPr>
        <dsp:cNvPr id="0" name=""/>
        <dsp:cNvSpPr/>
      </dsp:nvSpPr>
      <dsp:spPr>
        <a:xfrm>
          <a:off x="4139579" y="3970299"/>
          <a:ext cx="1716589" cy="17165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3. Zlonamjerni program inficira korisnikovo računalo</a:t>
          </a:r>
          <a:endParaRPr lang="hr-HR" sz="1400" kern="1200" dirty="0"/>
        </a:p>
      </dsp:txBody>
      <dsp:txXfrm>
        <a:off x="4139579" y="3970299"/>
        <a:ext cx="1716589" cy="1716589"/>
      </dsp:txXfrm>
    </dsp:sp>
    <dsp:sp modelId="{6698BDED-6EED-4397-A1E8-037B7F08C774}">
      <dsp:nvSpPr>
        <dsp:cNvPr id="0" name=""/>
        <dsp:cNvSpPr/>
      </dsp:nvSpPr>
      <dsp:spPr>
        <a:xfrm rot="10800000">
          <a:off x="3492828" y="4538919"/>
          <a:ext cx="457037" cy="579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10800000">
        <a:off x="3492828" y="4538919"/>
        <a:ext cx="457037" cy="579348"/>
      </dsp:txXfrm>
    </dsp:sp>
    <dsp:sp modelId="{F67A75E3-3FC1-4153-9B89-30F941EB0A39}">
      <dsp:nvSpPr>
        <dsp:cNvPr id="0" name=""/>
        <dsp:cNvSpPr/>
      </dsp:nvSpPr>
      <dsp:spPr>
        <a:xfrm>
          <a:off x="1560655" y="3970299"/>
          <a:ext cx="1716589" cy="17165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4. Zlonamjerni program krade lozinke</a:t>
          </a:r>
          <a:endParaRPr lang="hr-HR" sz="1400" kern="1200" dirty="0"/>
        </a:p>
      </dsp:txBody>
      <dsp:txXfrm>
        <a:off x="1560655" y="3970299"/>
        <a:ext cx="1716589" cy="1716589"/>
      </dsp:txXfrm>
    </dsp:sp>
    <dsp:sp modelId="{221E9881-967C-47CA-B8CA-3299F9C5F8AC}">
      <dsp:nvSpPr>
        <dsp:cNvPr id="0" name=""/>
        <dsp:cNvSpPr/>
      </dsp:nvSpPr>
      <dsp:spPr>
        <a:xfrm rot="15120000">
          <a:off x="1795963" y="3324870"/>
          <a:ext cx="457037" cy="579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15120000">
        <a:off x="1795963" y="3324870"/>
        <a:ext cx="457037" cy="579348"/>
      </dsp:txXfrm>
    </dsp:sp>
    <dsp:sp modelId="{46CD1E5D-0F50-4C5B-B31A-9DDE1F4FAC35}">
      <dsp:nvSpPr>
        <dsp:cNvPr id="0" name=""/>
        <dsp:cNvSpPr/>
      </dsp:nvSpPr>
      <dsp:spPr>
        <a:xfrm>
          <a:off x="763724" y="1517596"/>
          <a:ext cx="1716589" cy="17165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5. Zlonamjerni program šalje poruke</a:t>
          </a:r>
          <a:endParaRPr lang="hr-HR" sz="1400" kern="1200" dirty="0"/>
        </a:p>
      </dsp:txBody>
      <dsp:txXfrm>
        <a:off x="763724" y="1517596"/>
        <a:ext cx="1716589" cy="1716589"/>
      </dsp:txXfrm>
    </dsp:sp>
    <dsp:sp modelId="{E689186B-4AF1-492E-8CA7-081D4270A8CA}">
      <dsp:nvSpPr>
        <dsp:cNvPr id="0" name=""/>
        <dsp:cNvSpPr/>
      </dsp:nvSpPr>
      <dsp:spPr>
        <a:xfrm rot="19440000">
          <a:off x="2426232" y="1335893"/>
          <a:ext cx="457037" cy="579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19440000">
        <a:off x="2426232" y="1335893"/>
        <a:ext cx="457037" cy="579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8A315-D753-44CF-9E57-F3B3FDF82C79}" type="datetimeFigureOut">
              <a:rPr lang="hr-HR" smtClean="0"/>
              <a:t>14.5.2014.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E1E5-8E33-4C53-B60D-3C4C7848C69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666FDA-1B03-4D70-AC0C-4BA1AA9A987D}" type="datetimeFigureOut">
              <a:rPr lang="hr-HR" smtClean="0"/>
              <a:pPr/>
              <a:t>14.5.2014.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7BF9FE-FC27-47BA-B705-D478650F9DB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.hr/sites/default/files/Opasnosti%20Facebooka.pdf" TargetMode="External"/><Relationship Id="rId2" Type="http://schemas.openxmlformats.org/officeDocument/2006/relationships/hyperlink" Target="http://www.cert.hr/sites/default/files/Facebook%20brosura%20v2%20(2012)_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ferinternet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Kristina </a:t>
            </a:r>
            <a:r>
              <a:rPr lang="hr-HR" dirty="0" err="1" smtClean="0"/>
              <a:t>Nevjestić</a:t>
            </a:r>
            <a:endParaRPr lang="hr-HR" dirty="0" smtClean="0"/>
          </a:p>
          <a:p>
            <a:r>
              <a:rPr lang="hr-HR" dirty="0" smtClean="0"/>
              <a:t>Osnovna škola Biograd</a:t>
            </a:r>
          </a:p>
          <a:p>
            <a:r>
              <a:rPr lang="hr-HR" dirty="0" err="1" smtClean="0"/>
              <a:t>knevjestic</a:t>
            </a:r>
            <a:r>
              <a:rPr lang="hr-HR" dirty="0" smtClean="0"/>
              <a:t>@</a:t>
            </a:r>
            <a:r>
              <a:rPr lang="hr-HR" dirty="0" err="1" smtClean="0"/>
              <a:t>aol.com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907703" y="764704"/>
            <a:ext cx="612068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E-bonton         i </a:t>
            </a:r>
          </a:p>
          <a:p>
            <a:pPr algn="ctr"/>
            <a:r>
              <a:rPr lang="hr-HR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opsanosti</a:t>
            </a:r>
            <a:r>
              <a:rPr lang="hr-H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hr-HR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Facebooka</a:t>
            </a:r>
            <a:endParaRPr lang="hr-H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Krajem 2011. </a:t>
            </a:r>
            <a:r>
              <a:rPr lang="hr-HR" dirty="0" err="1" smtClean="0"/>
              <a:t>Facebook</a:t>
            </a:r>
            <a:r>
              <a:rPr lang="hr-HR" dirty="0" smtClean="0"/>
              <a:t> je objavio sljedeće podatke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Svaka 24 sata čak </a:t>
            </a:r>
            <a:r>
              <a:rPr lang="hr-HR" b="1" dirty="0" smtClean="0"/>
              <a:t>600 000</a:t>
            </a:r>
            <a:r>
              <a:rPr lang="hr-HR" dirty="0" smtClean="0"/>
              <a:t> korisničkih računa je pod napadom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err="1" smtClean="0"/>
              <a:t>Facebookov</a:t>
            </a:r>
            <a:r>
              <a:rPr lang="hr-HR" dirty="0" smtClean="0"/>
              <a:t> centar za sigurnost dnevno skenira 2 trilijuna linkova, pritom blokira </a:t>
            </a:r>
            <a:r>
              <a:rPr lang="hr-HR" b="1" dirty="0" smtClean="0"/>
              <a:t>220 milijuna </a:t>
            </a:r>
            <a:r>
              <a:rPr lang="hr-HR" dirty="0" smtClean="0"/>
              <a:t>različitih poruka</a:t>
            </a:r>
            <a:endParaRPr lang="hr-HR" dirty="0"/>
          </a:p>
        </p:txBody>
      </p:sp>
      <p:pic>
        <p:nvPicPr>
          <p:cNvPr id="5" name="Slika 4" descr="Facebook-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221088"/>
            <a:ext cx="5256584" cy="22519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115616" y="332656"/>
            <a:ext cx="6624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Napadači putem </a:t>
            </a:r>
            <a:r>
              <a:rPr lang="hr-H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socijalnog inženjeringa</a:t>
            </a:r>
            <a:r>
              <a:rPr lang="hr-HR" sz="2800" dirty="0" smtClean="0"/>
              <a:t> pokušavaju manipulirati korisnicima koristeći njihove emocije te ih pokušavaju navesti na otvaranje zlonamjernog sadržaja.</a:t>
            </a:r>
            <a:endParaRPr lang="hr-HR" sz="2800" dirty="0"/>
          </a:p>
        </p:txBody>
      </p:sp>
      <p:pic>
        <p:nvPicPr>
          <p:cNvPr id="5" name="Slika 4" descr="soc-inzenje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56992"/>
            <a:ext cx="5000625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Najčešći oblici prijetnji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032448"/>
          </a:xfrm>
        </p:spPr>
        <p:txBody>
          <a:bodyPr>
            <a:normAutofit/>
          </a:bodyPr>
          <a:lstStyle/>
          <a:p>
            <a:r>
              <a:rPr lang="hr-HR" dirty="0" smtClean="0"/>
              <a:t>Poruke s tekstom “Moraš vidjeti ovo” i </a:t>
            </a:r>
            <a:r>
              <a:rPr lang="hr-HR" dirty="0" err="1" smtClean="0"/>
              <a:t>sl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Besplatne stvari (promocije)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5553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7029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5565232"/>
          </a:xfrm>
        </p:spPr>
        <p:txBody>
          <a:bodyPr/>
          <a:lstStyle/>
          <a:p>
            <a:r>
              <a:rPr lang="hr-HR" dirty="0" smtClean="0"/>
              <a:t>Nove aplikacije (funkcionalnosti)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Događaji koji uključuju poznate ličnosti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45148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6038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Zlonamjerni programi su u stanju: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Ukrasti povjerljive podatke</a:t>
            </a:r>
          </a:p>
          <a:p>
            <a:r>
              <a:rPr lang="hr-HR" sz="3200" dirty="0" smtClean="0"/>
              <a:t>Onemogućiti rad antivirusnog programa</a:t>
            </a:r>
          </a:p>
          <a:p>
            <a:r>
              <a:rPr lang="hr-HR" sz="3200" dirty="0" smtClean="0"/>
              <a:t>Servirati prozore s oglasima za krivotvorene proizvode</a:t>
            </a:r>
          </a:p>
          <a:p>
            <a:r>
              <a:rPr lang="hr-HR" sz="3200" dirty="0" smtClean="0"/>
              <a:t>Izmijeniti DNS postavke</a:t>
            </a:r>
          </a:p>
          <a:p>
            <a:r>
              <a:rPr lang="hr-HR" sz="3200" dirty="0" smtClean="0"/>
              <a:t>Zaključati rad na računalu</a:t>
            </a:r>
          </a:p>
          <a:p>
            <a:r>
              <a:rPr lang="hr-HR" sz="3200" dirty="0" smtClean="0"/>
              <a:t>Iskoristiti računalo za napad</a:t>
            </a:r>
            <a:endParaRPr lang="hr-HR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/>
        </p:nvGraphicFramePr>
        <p:xfrm>
          <a:off x="539552" y="548680"/>
          <a:ext cx="741682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2339752" y="63093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Životni ciklus zlonamjernog programa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zlonamjernih programa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err="1" smtClean="0"/>
              <a:t>Koobface</a:t>
            </a:r>
            <a:r>
              <a:rPr lang="hr-HR" dirty="0" smtClean="0"/>
              <a:t> – širio se putem poruka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629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r>
              <a:rPr lang="hr-HR" dirty="0" err="1" smtClean="0"/>
              <a:t>Palevo</a:t>
            </a:r>
            <a:r>
              <a:rPr lang="hr-HR" dirty="0" smtClean="0"/>
              <a:t> – širio se putem chat poruka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Clickjacking</a:t>
            </a:r>
            <a:r>
              <a:rPr lang="hr-HR" dirty="0" smtClean="0"/>
              <a:t> - prijevare u kojem se korisnika navodi da klikne na skriveni link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2495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hr-HR" dirty="0" err="1" smtClean="0"/>
              <a:t>Likejacking</a:t>
            </a:r>
            <a:r>
              <a:rPr lang="hr-HR" dirty="0" smtClean="0"/>
              <a:t> - korisnika se navodi </a:t>
            </a:r>
            <a:r>
              <a:rPr lang="pl-PL" dirty="0" smtClean="0"/>
              <a:t>na poduzimanje akcije poput pokretanja nekog </a:t>
            </a:r>
            <a:r>
              <a:rPr lang="hr-HR" dirty="0" smtClean="0"/>
              <a:t>videa, što ustvari uzrokuje neželjeno „</a:t>
            </a:r>
            <a:r>
              <a:rPr lang="hr-HR" dirty="0" err="1" smtClean="0"/>
              <a:t>lajkanje</a:t>
            </a:r>
            <a:r>
              <a:rPr lang="hr-HR" dirty="0" smtClean="0"/>
              <a:t>“ i dijeljenje tog sadržaja na profilu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63436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r>
              <a:rPr lang="hr-HR" dirty="0" err="1" smtClean="0"/>
              <a:t>Phishing</a:t>
            </a:r>
            <a:r>
              <a:rPr lang="hr-HR" dirty="0" smtClean="0"/>
              <a:t> - korisnika se navodi da otkrije svoje povjerljive podatke (korisničko ime i lozinku)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448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33850"/>
            <a:ext cx="2505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3491880" y="458112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Još jedan od takvih </a:t>
            </a:r>
            <a:r>
              <a:rPr lang="hr-HR" sz="2400" dirty="0" err="1" smtClean="0"/>
              <a:t>phishing</a:t>
            </a:r>
            <a:r>
              <a:rPr lang="hr-HR" sz="2400" dirty="0" smtClean="0"/>
              <a:t> napada širio se putem</a:t>
            </a:r>
          </a:p>
          <a:p>
            <a:r>
              <a:rPr lang="hr-HR" sz="2400" dirty="0" smtClean="0"/>
              <a:t>kompromitiranih </a:t>
            </a:r>
            <a:r>
              <a:rPr lang="hr-HR" sz="2400" dirty="0" err="1" smtClean="0"/>
              <a:t>Facebook</a:t>
            </a:r>
            <a:r>
              <a:rPr lang="hr-HR" sz="2400" dirty="0" smtClean="0"/>
              <a:t> računa.</a:t>
            </a:r>
            <a:endParaRPr lang="hr-H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Pravila ponašanja na Internetu</a:t>
            </a:r>
          </a:p>
          <a:p>
            <a:pPr>
              <a:buNone/>
            </a:pPr>
            <a:endParaRPr lang="hr-HR" sz="2800" dirty="0" smtClean="0"/>
          </a:p>
          <a:p>
            <a:r>
              <a:rPr lang="hr-HR" sz="2800" dirty="0" smtClean="0"/>
              <a:t>Opasnosti </a:t>
            </a:r>
            <a:r>
              <a:rPr lang="hr-HR" sz="2800" dirty="0" err="1" smtClean="0"/>
              <a:t>Facebooka</a:t>
            </a:r>
            <a:endParaRPr lang="hr-HR" sz="2800" dirty="0" smtClean="0"/>
          </a:p>
          <a:p>
            <a:pPr>
              <a:buNone/>
            </a:pPr>
            <a:endParaRPr lang="hr-HR" sz="2800" dirty="0" smtClean="0"/>
          </a:p>
          <a:p>
            <a:r>
              <a:rPr lang="hr-HR" sz="2800" dirty="0" smtClean="0"/>
              <a:t>Zaštita privatnosti na </a:t>
            </a:r>
            <a:r>
              <a:rPr lang="hr-HR" sz="2800" dirty="0" err="1" smtClean="0"/>
              <a:t>Facebooku</a:t>
            </a:r>
            <a:endParaRPr lang="hr-HR" sz="2800" dirty="0"/>
          </a:p>
        </p:txBody>
      </p:sp>
      <p:pic>
        <p:nvPicPr>
          <p:cNvPr id="4" name="Slika 3" descr="e_bonton_naslovna-st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766916">
            <a:off x="1412771" y="4490580"/>
            <a:ext cx="1998258" cy="1998258"/>
          </a:xfrm>
          <a:prstGeom prst="rect">
            <a:avLst/>
          </a:prstGeom>
        </p:spPr>
      </p:pic>
      <p:pic>
        <p:nvPicPr>
          <p:cNvPr id="5" name="Slika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39810">
            <a:off x="4860280" y="4513576"/>
            <a:ext cx="2524125" cy="18097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Savjeti za zaštitu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Oprez prije svega!!!</a:t>
            </a:r>
          </a:p>
          <a:p>
            <a:r>
              <a:rPr lang="hr-HR" dirty="0" smtClean="0"/>
              <a:t>Nije svaka lozinka ista</a:t>
            </a:r>
          </a:p>
          <a:p>
            <a:r>
              <a:rPr lang="hr-HR" dirty="0" smtClean="0"/>
              <a:t>Postaviti sigurnosne postavke na </a:t>
            </a:r>
            <a:r>
              <a:rPr lang="hr-HR" dirty="0" err="1" smtClean="0"/>
              <a:t>Facebooku</a:t>
            </a:r>
            <a:endParaRPr lang="hr-HR" dirty="0" smtClean="0"/>
          </a:p>
          <a:p>
            <a:r>
              <a:rPr lang="hr-HR" dirty="0" smtClean="0"/>
              <a:t>Redovite nadogradnje</a:t>
            </a:r>
          </a:p>
          <a:p>
            <a:r>
              <a:rPr lang="hr-HR" dirty="0" smtClean="0"/>
              <a:t>Alati</a:t>
            </a:r>
          </a:p>
          <a:p>
            <a:r>
              <a:rPr lang="hr-HR" dirty="0" smtClean="0"/>
              <a:t>Informiranje</a:t>
            </a:r>
            <a:endParaRPr lang="hr-HR" dirty="0"/>
          </a:p>
        </p:txBody>
      </p:sp>
      <p:pic>
        <p:nvPicPr>
          <p:cNvPr id="4" name="Slika 3" descr="image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789040"/>
            <a:ext cx="3781028" cy="25069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hr-HR" dirty="0" smtClean="0"/>
              <a:t>Zaštita privatnosti na </a:t>
            </a:r>
            <a:r>
              <a:rPr lang="hr-HR" dirty="0" err="1" smtClean="0"/>
              <a:t>Facebooku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96913"/>
            <a:ext cx="5688632" cy="54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Potencijalni problemi i rizici za djecu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“otvoreni profil”</a:t>
            </a:r>
          </a:p>
          <a:p>
            <a:r>
              <a:rPr lang="hr-HR" dirty="0" smtClean="0"/>
              <a:t>Javno iznošenje informacija</a:t>
            </a:r>
          </a:p>
          <a:p>
            <a:r>
              <a:rPr lang="hr-HR" dirty="0" smtClean="0"/>
              <a:t>Krađa identiteta</a:t>
            </a:r>
          </a:p>
          <a:p>
            <a:r>
              <a:rPr lang="hr-HR" dirty="0" smtClean="0"/>
              <a:t>Zastrašivanje</a:t>
            </a:r>
          </a:p>
          <a:p>
            <a:r>
              <a:rPr lang="hr-HR" dirty="0" smtClean="0"/>
              <a:t>Fotografije</a:t>
            </a:r>
          </a:p>
          <a:p>
            <a:r>
              <a:rPr lang="hr-HR" dirty="0" err="1" smtClean="0"/>
              <a:t>Cyber</a:t>
            </a:r>
            <a:r>
              <a:rPr lang="hr-HR" dirty="0" smtClean="0"/>
              <a:t>-</a:t>
            </a:r>
            <a:r>
              <a:rPr lang="hr-HR" dirty="0" err="1" smtClean="0"/>
              <a:t>bullying</a:t>
            </a:r>
            <a:endParaRPr lang="hr-HR" dirty="0" smtClean="0"/>
          </a:p>
          <a:p>
            <a:r>
              <a:rPr lang="hr-HR" dirty="0" smtClean="0"/>
              <a:t>Ucjenjivanje</a:t>
            </a:r>
          </a:p>
          <a:p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4" name="Slika 3" descr="cyberbully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80928"/>
            <a:ext cx="4922912" cy="38234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Potencijalni problemi i rizici za roditelje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Gubitak djeteta</a:t>
            </a:r>
          </a:p>
          <a:p>
            <a:r>
              <a:rPr lang="hr-HR" dirty="0" smtClean="0"/>
              <a:t>Prekršajna prijava</a:t>
            </a:r>
          </a:p>
          <a:p>
            <a:r>
              <a:rPr lang="hr-HR" dirty="0" smtClean="0"/>
              <a:t>Kaznena prijava</a:t>
            </a:r>
          </a:p>
          <a:p>
            <a:r>
              <a:rPr lang="hr-HR" dirty="0" smtClean="0"/>
              <a:t>Uništen ugled djeteta</a:t>
            </a:r>
          </a:p>
          <a:p>
            <a:r>
              <a:rPr lang="hr-HR" dirty="0" smtClean="0"/>
              <a:t>Psihološki poremećaji uzrokovani navedenim opasnostima za djecu</a:t>
            </a:r>
          </a:p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cyberbul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3679056" cy="36790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učiniti ako primijetite </a:t>
            </a:r>
            <a:r>
              <a:rPr lang="hr-HR" dirty="0" err="1" smtClean="0"/>
              <a:t>cyberbulling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/>
              <a:t>Ne odgovarati na uznemirujuće poruke</a:t>
            </a:r>
          </a:p>
          <a:p>
            <a:pPr>
              <a:lnSpc>
                <a:spcPct val="150000"/>
              </a:lnSpc>
            </a:pPr>
            <a:r>
              <a:rPr lang="hr-HR" sz="2800" dirty="0" smtClean="0"/>
              <a:t>Sačuvati poruku</a:t>
            </a:r>
          </a:p>
          <a:p>
            <a:pPr>
              <a:lnSpc>
                <a:spcPct val="150000"/>
              </a:lnSpc>
            </a:pPr>
            <a:r>
              <a:rPr lang="hr-HR" sz="2800" dirty="0" smtClean="0"/>
              <a:t>Obavijestiti službene osobe o maltretiranju</a:t>
            </a:r>
          </a:p>
          <a:p>
            <a:pPr>
              <a:lnSpc>
                <a:spcPct val="150000"/>
              </a:lnSpc>
            </a:pPr>
            <a:r>
              <a:rPr lang="hr-HR" sz="2800" dirty="0" smtClean="0"/>
              <a:t>Blokirati pošiljatelja uznemirujućih poruka</a:t>
            </a:r>
          </a:p>
          <a:p>
            <a:pPr>
              <a:lnSpc>
                <a:spcPct val="150000"/>
              </a:lnSpc>
            </a:pPr>
            <a:r>
              <a:rPr lang="hr-HR" sz="2800" dirty="0" smtClean="0"/>
              <a:t>Povjeriti se odgovornim osobama</a:t>
            </a:r>
            <a:endParaRPr lang="hr-H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afebook - online guidel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693968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podesiti </a:t>
            </a:r>
            <a:r>
              <a:rPr lang="hr-HR" dirty="0" err="1" smtClean="0"/>
              <a:t>Facebook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Uređivanje korisničkog računa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Postavke korisničkog računa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Postavke privatnosti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Uklanjanje oznaka s fotografija</a:t>
            </a:r>
            <a:endParaRPr lang="hr-HR" dirty="0"/>
          </a:p>
        </p:txBody>
      </p:sp>
      <p:pic>
        <p:nvPicPr>
          <p:cNvPr id="4" name="Slika 3" descr="indeksir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221088"/>
            <a:ext cx="2181225" cy="2095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Uređivanje profila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Ograničiti sljedeće objave samo na prijatelje (ili barem na prijatelje od prijatelja):</a:t>
            </a:r>
          </a:p>
          <a:p>
            <a:pPr lvl="2"/>
            <a:r>
              <a:rPr lang="hr-HR" dirty="0" smtClean="0"/>
              <a:t>Datum rođenja</a:t>
            </a:r>
          </a:p>
          <a:p>
            <a:pPr lvl="2"/>
            <a:r>
              <a:rPr lang="hr-HR" dirty="0" smtClean="0"/>
              <a:t>Prijatelji i obitelj</a:t>
            </a:r>
          </a:p>
          <a:p>
            <a:pPr lvl="2"/>
            <a:r>
              <a:rPr lang="hr-HR" dirty="0" smtClean="0"/>
              <a:t>Kontakt informacije</a:t>
            </a:r>
          </a:p>
          <a:p>
            <a:pPr lvl="2"/>
            <a:r>
              <a:rPr lang="hr-HR" dirty="0" smtClean="0"/>
              <a:t>Prebivalište</a:t>
            </a:r>
          </a:p>
          <a:p>
            <a:pPr lvl="2"/>
            <a:r>
              <a:rPr lang="hr-HR" dirty="0" smtClean="0"/>
              <a:t>Mjesto rođenja</a:t>
            </a:r>
          </a:p>
          <a:p>
            <a:pPr lvl="2"/>
            <a:r>
              <a:rPr lang="hr-HR" dirty="0" smtClean="0"/>
              <a:t>Informacije o zaposlenju</a:t>
            </a:r>
          </a:p>
          <a:p>
            <a:pPr lvl="2"/>
            <a:r>
              <a:rPr lang="hr-HR" dirty="0" smtClean="0"/>
              <a:t>Informacije o školovanju</a:t>
            </a:r>
            <a:endParaRPr lang="hr-HR" dirty="0"/>
          </a:p>
        </p:txBody>
      </p:sp>
      <p:pic>
        <p:nvPicPr>
          <p:cNvPr id="4" name="Slika 3" descr="image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509120"/>
            <a:ext cx="2543175" cy="1800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podesiti profil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688632" cy="48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Pravila ponašanja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Internet nije samo mreža računala, nego i velika neformalna zajednica s </a:t>
            </a:r>
            <a:r>
              <a:rPr lang="hr-HR" sz="2800" b="1" dirty="0" smtClean="0"/>
              <a:t>vlastitim kodeksom ponašanja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Pravila ponašanja na Internetu slična su onima u svakodnevnom životu pa su i na Internetu razni oblici agresivnog i uvredljivog ponašanja te povrede privatnosti </a:t>
            </a:r>
            <a:r>
              <a:rPr lang="hr-HR" sz="2800" b="1" dirty="0" smtClean="0"/>
              <a:t>neprihvatljivi</a:t>
            </a:r>
            <a:r>
              <a:rPr lang="hr-HR" dirty="0" smtClean="0"/>
              <a:t>. 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Postavke korisničkog računa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Kako bi se HTTPS uključio, potrebno je pod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Naslovnica   </a:t>
            </a:r>
            <a:r>
              <a:rPr lang="hr-HR" dirty="0" smtClean="0"/>
              <a:t> 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Postavke korisničkog računa Sigurnost</a:t>
            </a:r>
            <a:r>
              <a:rPr lang="hr-HR" dirty="0" smtClean="0"/>
              <a:t> uključiti opciju „Sigurno pretraživanje“ („</a:t>
            </a:r>
            <a:r>
              <a:rPr lang="hr-HR" dirty="0" err="1" smtClean="0"/>
              <a:t>Secure</a:t>
            </a:r>
            <a:r>
              <a:rPr lang="hr-HR" dirty="0" smtClean="0"/>
              <a:t> </a:t>
            </a:r>
            <a:r>
              <a:rPr lang="hr-HR" dirty="0" err="1" smtClean="0"/>
              <a:t>Browsing</a:t>
            </a:r>
            <a:r>
              <a:rPr lang="hr-HR" dirty="0" smtClean="0"/>
              <a:t>“). 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 istom izborniku, pod karticom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Općenito</a:t>
            </a:r>
            <a:r>
              <a:rPr lang="hr-HR" dirty="0" smtClean="0"/>
              <a:t>   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Mreže </a:t>
            </a:r>
            <a:r>
              <a:rPr lang="hr-HR" dirty="0" smtClean="0"/>
              <a:t>(</a:t>
            </a:r>
            <a:r>
              <a:rPr lang="hr-HR" dirty="0" err="1" smtClean="0"/>
              <a:t>Networks</a:t>
            </a:r>
            <a:r>
              <a:rPr lang="hr-HR" dirty="0" smtClean="0"/>
              <a:t>) nalazi se popis mreža u koje ste učlanjeni       poželjno ne biti član niti jedne </a:t>
            </a:r>
            <a:endParaRPr lang="hr-HR" dirty="0"/>
          </a:p>
        </p:txBody>
      </p:sp>
      <p:sp>
        <p:nvSpPr>
          <p:cNvPr id="4" name="Strelica udesno 3"/>
          <p:cNvSpPr/>
          <p:nvPr/>
        </p:nvSpPr>
        <p:spPr>
          <a:xfrm>
            <a:off x="2483768" y="242088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udesno 4"/>
          <p:cNvSpPr/>
          <p:nvPr/>
        </p:nvSpPr>
        <p:spPr>
          <a:xfrm>
            <a:off x="6948264" y="242088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udesno 5"/>
          <p:cNvSpPr/>
          <p:nvPr/>
        </p:nvSpPr>
        <p:spPr>
          <a:xfrm>
            <a:off x="2771800" y="530120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6"/>
          <p:cNvSpPr/>
          <p:nvPr/>
        </p:nvSpPr>
        <p:spPr>
          <a:xfrm>
            <a:off x="6804248" y="422108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vi-VN" dirty="0" smtClean="0"/>
              <a:t>Pod karticom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Facebook oglasi </a:t>
            </a:r>
            <a:r>
              <a:rPr lang="vi-VN" dirty="0" smtClean="0"/>
              <a:t>(Facebook Ads) su postavke koje određuju dijele li se podaci o vašim aktivnostima</a:t>
            </a:r>
            <a:r>
              <a:rPr lang="hr-HR" dirty="0" smtClean="0"/>
              <a:t>.</a:t>
            </a:r>
            <a:r>
              <a:rPr lang="vi-VN" dirty="0" smtClean="0"/>
              <a:t> </a:t>
            </a:r>
            <a:r>
              <a:rPr lang="hr-HR" dirty="0" smtClean="0"/>
              <a:t>Preporučujemo isključivanje obje mogućnosti, odnosno: 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dirty="0" smtClean="0"/>
              <a:t>		</a:t>
            </a:r>
            <a:r>
              <a:rPr lang="en-US" dirty="0" smtClean="0"/>
              <a:t> </a:t>
            </a:r>
            <a:r>
              <a:rPr lang="en-US" sz="2200" dirty="0" err="1" smtClean="0"/>
              <a:t>kliknuti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gumb</a:t>
            </a:r>
            <a:r>
              <a:rPr lang="en-US" sz="2200" dirty="0" smtClean="0"/>
              <a:t> „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Edit third party ad settings</a:t>
            </a:r>
            <a:r>
              <a:rPr lang="en-US" sz="2200" b="1" dirty="0" smtClean="0"/>
              <a:t>“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postaviti</a:t>
            </a:r>
            <a:r>
              <a:rPr lang="en-US" sz="2200" b="1" dirty="0" smtClean="0"/>
              <a:t> „If we allow this in the future, show my information to“ </a:t>
            </a:r>
            <a:r>
              <a:rPr lang="en-US" sz="2200" b="1" dirty="0" err="1" smtClean="0"/>
              <a:t>na</a:t>
            </a:r>
            <a:r>
              <a:rPr lang="en-US" sz="2200" b="1" dirty="0" smtClean="0"/>
              <a:t> „</a:t>
            </a:r>
            <a:r>
              <a:rPr lang="en-US" sz="2200" b="1" dirty="0" err="1" smtClean="0"/>
              <a:t>Nitko</a:t>
            </a:r>
            <a:r>
              <a:rPr lang="en-US" sz="2200" b="1" dirty="0" smtClean="0"/>
              <a:t>“ („No one“) 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sz="2200" dirty="0" smtClean="0"/>
              <a:t>		 kliknuti na gumb „</a:t>
            </a:r>
            <a:r>
              <a:rPr lang="hr-HR" sz="2200" b="1" dirty="0" err="1" smtClean="0">
                <a:solidFill>
                  <a:schemeClr val="accent1">
                    <a:lumMod val="75000"/>
                  </a:schemeClr>
                </a:solidFill>
              </a:rPr>
              <a:t>Edit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200" b="1" dirty="0" err="1" smtClean="0">
                <a:solidFill>
                  <a:schemeClr val="accent1">
                    <a:lumMod val="75000"/>
                  </a:schemeClr>
                </a:solidFill>
              </a:rPr>
              <a:t>social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200" b="1" dirty="0" err="1" smtClean="0">
                <a:solidFill>
                  <a:schemeClr val="accent1">
                    <a:lumMod val="75000"/>
                  </a:schemeClr>
                </a:solidFill>
              </a:rPr>
              <a:t>ads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200" b="1" dirty="0" err="1" smtClean="0">
                <a:solidFill>
                  <a:schemeClr val="accent1">
                    <a:lumMod val="75000"/>
                  </a:schemeClr>
                </a:solidFill>
              </a:rPr>
              <a:t>setting</a:t>
            </a:r>
            <a:r>
              <a:rPr lang="hr-HR" sz="2200" b="1" dirty="0" smtClean="0"/>
              <a:t>“ i postaviti „</a:t>
            </a:r>
            <a:r>
              <a:rPr lang="hr-HR" sz="2200" b="1" dirty="0" err="1" smtClean="0"/>
              <a:t>Edit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social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ads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setting</a:t>
            </a:r>
            <a:r>
              <a:rPr lang="hr-HR" sz="2200" b="1" dirty="0" smtClean="0"/>
              <a:t>“ na „Nitko“ („No one“) </a:t>
            </a:r>
          </a:p>
          <a:p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796950"/>
          </a:xfrm>
        </p:spPr>
        <p:txBody>
          <a:bodyPr/>
          <a:lstStyle/>
          <a:p>
            <a:r>
              <a:rPr lang="hr-HR" dirty="0" smtClean="0"/>
              <a:t>Postavke privatnosti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hr-HR" dirty="0" smtClean="0"/>
              <a:t>Preporuča se Postavke privatnosti podesiti na sljedeći način: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99922"/>
            <a:ext cx="6048672" cy="455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1531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hr-HR" dirty="0" smtClean="0"/>
              <a:t>Postavke opcije “Kako ste povezani” podesiti kao na slici: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/>
              <a:t>Opcija “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Kako funkcioniraju oznake</a:t>
            </a:r>
            <a:r>
              <a:rPr lang="hr-HR" sz="2800" dirty="0" smtClean="0"/>
              <a:t>” postaviti na “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Maximum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Profile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Visibility</a:t>
            </a:r>
            <a:r>
              <a:rPr lang="hr-HR" sz="2800" dirty="0" smtClean="0"/>
              <a:t>” na “</a:t>
            </a:r>
            <a:r>
              <a:rPr lang="hr-HR" sz="2800" b="1" dirty="0" err="1" smtClean="0"/>
              <a:t>Friends</a:t>
            </a:r>
            <a:r>
              <a:rPr lang="hr-HR" sz="2800" dirty="0" smtClean="0"/>
              <a:t>” a opciju “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Friends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Check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Into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Places</a:t>
            </a:r>
            <a:r>
              <a:rPr lang="hr-HR" sz="2800" dirty="0" smtClean="0"/>
              <a:t>” obavezno </a:t>
            </a:r>
            <a:r>
              <a:rPr lang="hr-HR" sz="2800" b="1" dirty="0" smtClean="0"/>
              <a:t>isključiti</a:t>
            </a:r>
          </a:p>
          <a:p>
            <a:pPr>
              <a:lnSpc>
                <a:spcPct val="150000"/>
              </a:lnSpc>
            </a:pPr>
            <a:r>
              <a:rPr lang="hr-HR" sz="2800" dirty="0" smtClean="0"/>
              <a:t>Uključiti prve dvije opcije “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Profile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Review</a:t>
            </a:r>
            <a:r>
              <a:rPr lang="hr-HR" sz="2800" dirty="0" smtClean="0"/>
              <a:t>” i “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Tag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Review</a:t>
            </a:r>
            <a:r>
              <a:rPr lang="hr-HR" sz="2800" dirty="0" smtClean="0"/>
              <a:t>”</a:t>
            </a:r>
            <a:endParaRPr lang="hr-H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724942"/>
          </a:xfrm>
        </p:spPr>
        <p:txBody>
          <a:bodyPr/>
          <a:lstStyle/>
          <a:p>
            <a:r>
              <a:rPr lang="hr-HR" dirty="0" smtClean="0"/>
              <a:t>Postavke Aplikacija i igara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056288"/>
            <a:ext cx="7632848" cy="58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796950"/>
          </a:xfrm>
        </p:spPr>
        <p:txBody>
          <a:bodyPr/>
          <a:lstStyle/>
          <a:p>
            <a:r>
              <a:rPr lang="hr-HR" dirty="0" smtClean="0"/>
              <a:t>Ponuđene postavke: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643192" cy="5133184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„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Aplikacije koje koristite</a:t>
            </a:r>
            <a:r>
              <a:rPr lang="hr-HR" dirty="0" smtClean="0"/>
              <a:t>“ – ova opcija nas vodi na prije spomenutu karticu „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Aplikacije</a:t>
            </a:r>
            <a:r>
              <a:rPr lang="hr-HR" dirty="0" smtClean="0"/>
              <a:t>“ unutar postavki računa </a:t>
            </a:r>
          </a:p>
          <a:p>
            <a:pPr>
              <a:buNone/>
            </a:pPr>
            <a:r>
              <a:rPr lang="hr-HR" dirty="0" smtClean="0"/>
              <a:t>		 </a:t>
            </a:r>
            <a:r>
              <a:rPr lang="hr-HR" dirty="0" smtClean="0"/>
              <a:t>„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people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bring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info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apps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they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use</a:t>
            </a:r>
            <a:r>
              <a:rPr lang="hr-HR" dirty="0" smtClean="0"/>
              <a:t>“ – ovdje je potrebno informacije koje iznosimo putem aplikacija </a:t>
            </a:r>
            <a:r>
              <a:rPr lang="hr-HR" b="1" dirty="0" smtClean="0"/>
              <a:t>svesti na minimum</a:t>
            </a:r>
            <a:r>
              <a:rPr lang="hr-HR" dirty="0" smtClean="0"/>
              <a:t>! </a:t>
            </a:r>
          </a:p>
          <a:p>
            <a:pPr>
              <a:buNone/>
            </a:pPr>
            <a:r>
              <a:rPr lang="hr-HR" dirty="0" smtClean="0"/>
              <a:t>		 </a:t>
            </a:r>
            <a:r>
              <a:rPr lang="hr-HR" dirty="0" smtClean="0"/>
              <a:t>„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Brza personalizacija</a:t>
            </a:r>
            <a:r>
              <a:rPr lang="hr-HR" dirty="0" smtClean="0"/>
              <a:t>“ („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Instant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personalization</a:t>
            </a:r>
            <a:r>
              <a:rPr lang="hr-HR" dirty="0" smtClean="0"/>
              <a:t>“) – omogućuje povezanost sa partnerskim web stranicama </a:t>
            </a:r>
          </a:p>
          <a:p>
            <a:pPr>
              <a:buNone/>
            </a:pPr>
            <a:r>
              <a:rPr lang="hr-HR" dirty="0" smtClean="0"/>
              <a:t>		</a:t>
            </a:r>
            <a:r>
              <a:rPr lang="vi-VN" dirty="0" smtClean="0"/>
              <a:t> </a:t>
            </a:r>
            <a:r>
              <a:rPr lang="vi-VN" dirty="0" smtClean="0"/>
              <a:t>„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Javna pretraga</a:t>
            </a:r>
            <a:r>
              <a:rPr lang="vi-VN" dirty="0" smtClean="0"/>
              <a:t>“ („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Public search</a:t>
            </a:r>
            <a:r>
              <a:rPr lang="vi-VN" dirty="0" smtClean="0"/>
              <a:t>“) – omogućuje da naš profil bude pronađen koristeći web tražilice; </a:t>
            </a:r>
            <a:r>
              <a:rPr lang="vi-VN" b="1" dirty="0" smtClean="0"/>
              <a:t>isključiti</a:t>
            </a:r>
            <a:r>
              <a:rPr lang="vi-VN" dirty="0" smtClean="0"/>
              <a:t>! </a:t>
            </a:r>
          </a:p>
          <a:p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vi-VN" sz="2800" dirty="0" smtClean="0"/>
              <a:t>Također je korisna novouvedena opcija „</a:t>
            </a: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</a:rPr>
              <a:t>Limit the Audience for Past Posts</a:t>
            </a:r>
            <a:r>
              <a:rPr lang="vi-VN" sz="2800" dirty="0" smtClean="0"/>
              <a:t>“ čije će pokretanje sve starije poruke </a:t>
            </a:r>
            <a:r>
              <a:rPr lang="hr-HR" sz="2800" dirty="0" smtClean="0"/>
              <a:t>ograničiti da ih samo naši prijatelji mogu vidjeti. </a:t>
            </a:r>
            <a:endParaRPr lang="hr-HR" sz="2800" dirty="0"/>
          </a:p>
        </p:txBody>
      </p:sp>
      <p:pic>
        <p:nvPicPr>
          <p:cNvPr id="6" name="Slika 5" descr="images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789040"/>
            <a:ext cx="3888432" cy="2587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724942"/>
          </a:xfrm>
        </p:spPr>
        <p:txBody>
          <a:bodyPr/>
          <a:lstStyle/>
          <a:p>
            <a:r>
              <a:rPr lang="hr-HR" dirty="0" smtClean="0"/>
              <a:t>Uklanjanje oznaka s fotografija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19"/>
            <a:ext cx="5760640" cy="579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6768752" cy="50405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Tablica usporedbe postavki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</p:nvPr>
        </p:nvGraphicFramePr>
        <p:xfrm>
          <a:off x="539552" y="764704"/>
          <a:ext cx="7457256" cy="591380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478856"/>
                <a:gridCol w="2489200"/>
                <a:gridCol w="2489200"/>
              </a:tblGrid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Sadržaj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Kome je dostupan sadržaj (inicijalne postavke)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Kome je dostupan sadržaj (preporučene postavke)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Ime i prezime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svi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svi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Slika profila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svi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svi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Rođendan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prijatelji od prijatelja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nitko (mi)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Poruke na </a:t>
                      </a:r>
                      <a:r>
                        <a:rPr lang="hr-HR" sz="1400" dirty="0" err="1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Wall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-u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prijatelji od prijatelja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prijatelji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Veze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svi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prijatelji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Dodatne informacije sa profila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svi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prijatelji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Sadržaj na kojem smo „</a:t>
                      </a:r>
                      <a:r>
                        <a:rPr lang="hr-HR" sz="1400" dirty="0" err="1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tagani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“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svi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prijatelji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Lista prijatelja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svi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prijatelji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Školovanje i posao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svi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prijatelji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Prebivalište i rodno mjesto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svi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nitko (mi)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Aktivnosti (Like…)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svi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Myriad Pro"/>
                          <a:ea typeface="Calibri"/>
                          <a:cs typeface="Myriad Pro"/>
                        </a:rPr>
                        <a:t>prijatelji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Dvije grupe pravila ponašanja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Pravila ponašanja u privatnoj komunikaciji osobe s osobom (e-mail)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Pravila ponašanja u komunikaciji unutar grupe ljudi (komunikacijske grupe, forumi, distribucijske liste…)</a:t>
            </a:r>
            <a:endParaRPr lang="hr-HR" dirty="0"/>
          </a:p>
        </p:txBody>
      </p:sp>
      <p:pic>
        <p:nvPicPr>
          <p:cNvPr id="4" name="Slika 3" descr="indeksir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365104"/>
            <a:ext cx="3096344" cy="19297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Zlatna pravila </a:t>
            </a:r>
            <a:r>
              <a:rPr lang="hr-HR" dirty="0" err="1" smtClean="0"/>
              <a:t>Facebooka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Dijeliti sadržaj samo sa poznatim ljudima</a:t>
            </a:r>
          </a:p>
          <a:p>
            <a:r>
              <a:rPr lang="hr-HR" dirty="0" smtClean="0"/>
              <a:t>Odbiti i blokirati neželjene kontakte</a:t>
            </a:r>
          </a:p>
          <a:p>
            <a:r>
              <a:rPr lang="hr-HR" dirty="0" smtClean="0"/>
              <a:t>Odbiti kontakt sa strancima</a:t>
            </a:r>
          </a:p>
          <a:p>
            <a:r>
              <a:rPr lang="hr-HR" dirty="0" smtClean="0"/>
              <a:t>Odjaviti se s interneta kada ga ne koristite</a:t>
            </a:r>
          </a:p>
          <a:p>
            <a:r>
              <a:rPr lang="hr-HR" dirty="0" smtClean="0"/>
              <a:t>Nikada ne objavljujte svoje osobne podatke</a:t>
            </a:r>
          </a:p>
          <a:p>
            <a:r>
              <a:rPr lang="hr-HR" dirty="0" smtClean="0"/>
              <a:t>Svoje korisničko ime i lozinku ne smijete davati nikome</a:t>
            </a:r>
          </a:p>
          <a:p>
            <a:r>
              <a:rPr lang="hr-HR" dirty="0" smtClean="0"/>
              <a:t>Vi ste odgovorni za sve aktivnosti na vašem Internet računu.</a:t>
            </a:r>
            <a:endParaRPr lang="hr-HR" dirty="0"/>
          </a:p>
        </p:txBody>
      </p:sp>
      <p:pic>
        <p:nvPicPr>
          <p:cNvPr id="5" name="Slika 4" descr="indeksir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7025" y="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e-bonton--large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289832" cy="61206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2"/>
              </a:rPr>
              <a:t>http://www.cert.hr/</a:t>
            </a:r>
            <a:r>
              <a:rPr lang="hr-HR" dirty="0" err="1" smtClean="0">
                <a:hlinkClick r:id="rId2"/>
              </a:rPr>
              <a:t>sites</a:t>
            </a:r>
            <a:r>
              <a:rPr lang="hr-HR" dirty="0" smtClean="0">
                <a:hlinkClick r:id="rId2"/>
              </a:rPr>
              <a:t>/</a:t>
            </a:r>
            <a:r>
              <a:rPr lang="hr-HR" dirty="0" err="1" smtClean="0">
                <a:hlinkClick r:id="rId2"/>
              </a:rPr>
              <a:t>default</a:t>
            </a:r>
            <a:r>
              <a:rPr lang="hr-HR" dirty="0" smtClean="0">
                <a:hlinkClick r:id="rId2"/>
              </a:rPr>
              <a:t>/</a:t>
            </a:r>
            <a:r>
              <a:rPr lang="hr-HR" dirty="0" err="1" smtClean="0">
                <a:hlinkClick r:id="rId2"/>
              </a:rPr>
              <a:t>files</a:t>
            </a:r>
            <a:r>
              <a:rPr lang="hr-HR" dirty="0" smtClean="0">
                <a:hlinkClick r:id="rId2"/>
              </a:rPr>
              <a:t>/</a:t>
            </a:r>
            <a:r>
              <a:rPr lang="hr-HR" dirty="0" err="1" smtClean="0">
                <a:hlinkClick r:id="rId2"/>
              </a:rPr>
              <a:t>Facebook</a:t>
            </a:r>
            <a:r>
              <a:rPr lang="hr-HR" dirty="0" smtClean="0">
                <a:hlinkClick r:id="rId2"/>
              </a:rPr>
              <a:t>%20brosura%20v2%20%282012%29_0.pdf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http://www.cert.hr/</a:t>
            </a:r>
            <a:r>
              <a:rPr lang="hr-HR" dirty="0" err="1" smtClean="0">
                <a:hlinkClick r:id="rId3"/>
              </a:rPr>
              <a:t>sites</a:t>
            </a:r>
            <a:r>
              <a:rPr lang="hr-HR" dirty="0" smtClean="0">
                <a:hlinkClick r:id="rId3"/>
              </a:rPr>
              <a:t>/</a:t>
            </a:r>
            <a:r>
              <a:rPr lang="hr-HR" dirty="0" err="1" smtClean="0">
                <a:hlinkClick r:id="rId3"/>
              </a:rPr>
              <a:t>default</a:t>
            </a:r>
            <a:r>
              <a:rPr lang="hr-HR" dirty="0" smtClean="0">
                <a:hlinkClick r:id="rId3"/>
              </a:rPr>
              <a:t>/</a:t>
            </a:r>
            <a:r>
              <a:rPr lang="hr-HR" dirty="0" err="1" smtClean="0">
                <a:hlinkClick r:id="rId3"/>
              </a:rPr>
              <a:t>files</a:t>
            </a:r>
            <a:r>
              <a:rPr lang="hr-HR" dirty="0" smtClean="0">
                <a:hlinkClick r:id="rId3"/>
              </a:rPr>
              <a:t>/Opasnosti%20Facebooka.pdf</a:t>
            </a:r>
            <a:endParaRPr lang="hr-HR" dirty="0" smtClean="0"/>
          </a:p>
          <a:p>
            <a:r>
              <a:rPr lang="hr-HR" dirty="0" smtClean="0"/>
              <a:t>Opasnosti korištenja </a:t>
            </a:r>
            <a:r>
              <a:rPr lang="hr-HR" dirty="0" err="1" smtClean="0"/>
              <a:t>Facebooka</a:t>
            </a:r>
            <a:r>
              <a:rPr lang="hr-HR" dirty="0" smtClean="0"/>
              <a:t>, Martina Draženović,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Online</a:t>
            </a:r>
            <a:r>
              <a:rPr lang="hr-HR" dirty="0" smtClean="0"/>
              <a:t> prava i odgovornosti, OŠ Cetingrad</a:t>
            </a:r>
          </a:p>
          <a:p>
            <a:r>
              <a:rPr lang="hr-HR" dirty="0" smtClean="0"/>
              <a:t>e-bonton, Hrvatski Telekom </a:t>
            </a:r>
            <a:r>
              <a:rPr lang="hr-HR" dirty="0" err="1" smtClean="0"/>
              <a:t>d.d</a:t>
            </a:r>
            <a:r>
              <a:rPr lang="hr-HR" dirty="0" smtClean="0"/>
              <a:t>.</a:t>
            </a:r>
          </a:p>
          <a:p>
            <a:r>
              <a:rPr lang="hr-HR" dirty="0" smtClean="0">
                <a:hlinkClick r:id="rId4"/>
              </a:rPr>
              <a:t>http://www.saferinternet.org/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Komunikacija dva korisnika-elektronička pošta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848" cy="4572000"/>
          </a:xfrm>
        </p:spPr>
        <p:txBody>
          <a:bodyPr/>
          <a:lstStyle/>
          <a:p>
            <a:r>
              <a:rPr lang="hr-HR" dirty="0" smtClean="0"/>
              <a:t>Elektronička pošta </a:t>
            </a:r>
            <a:r>
              <a:rPr lang="hr-HR" b="1" dirty="0" smtClean="0"/>
              <a:t>nije</a:t>
            </a:r>
            <a:r>
              <a:rPr lang="hr-HR" dirty="0" smtClean="0"/>
              <a:t> sigurna</a:t>
            </a:r>
          </a:p>
          <a:p>
            <a:r>
              <a:rPr lang="hr-HR" dirty="0" smtClean="0"/>
              <a:t>Sadržaj poruke ne prosljeđivati trećoj osobi bez suglasnosti pošiljaoca</a:t>
            </a:r>
          </a:p>
          <a:p>
            <a:r>
              <a:rPr lang="hr-HR" dirty="0" smtClean="0"/>
              <a:t>Prilikom prvog kontakta predstavite se</a:t>
            </a:r>
          </a:p>
          <a:p>
            <a:r>
              <a:rPr lang="hr-HR" dirty="0" smtClean="0"/>
              <a:t>Ne prosljeđujte lančana pisma</a:t>
            </a:r>
          </a:p>
          <a:p>
            <a:r>
              <a:rPr lang="hr-HR" dirty="0" smtClean="0"/>
              <a:t>Ne šaljite dugačke poruke</a:t>
            </a:r>
            <a:endParaRPr lang="hr-HR" dirty="0"/>
          </a:p>
        </p:txBody>
      </p:sp>
      <p:pic>
        <p:nvPicPr>
          <p:cNvPr id="7" name="Rezervirano mjesto sadržaja 6" descr="istock_000018477154larg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3657600" cy="314229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Komunikacija sa više korisnika</a:t>
            </a:r>
            <a:endParaRPr lang="hr-HR" dirty="0"/>
          </a:p>
        </p:txBody>
      </p:sp>
      <p:pic>
        <p:nvPicPr>
          <p:cNvPr id="5" name="Rezervirano mjesto sadržaja 4" descr="Grayling-komunikacija-na-društvenim-mrežama-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215788" cy="3528392"/>
          </a:xfrm>
        </p:spPr>
      </p:pic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427984" y="1628800"/>
            <a:ext cx="4046168" cy="4572000"/>
          </a:xfrm>
        </p:spPr>
        <p:txBody>
          <a:bodyPr/>
          <a:lstStyle/>
          <a:p>
            <a:r>
              <a:rPr lang="hr-HR" dirty="0" smtClean="0"/>
              <a:t>Predstavljanje tuđim imenom u grupama nije dozvoljeno</a:t>
            </a:r>
          </a:p>
          <a:p>
            <a:r>
              <a:rPr lang="hr-HR" dirty="0" smtClean="0"/>
              <a:t>Ako se ne slažete s temom grupe, nemojte sudjelovati u njoj</a:t>
            </a:r>
          </a:p>
          <a:p>
            <a:r>
              <a:rPr lang="hr-HR" dirty="0" smtClean="0"/>
              <a:t>Koristite </a:t>
            </a:r>
            <a:r>
              <a:rPr lang="hr-HR" dirty="0" err="1" smtClean="0"/>
              <a:t>filtere</a:t>
            </a:r>
            <a:endParaRPr lang="hr-HR" dirty="0" smtClean="0"/>
          </a:p>
          <a:p>
            <a:r>
              <a:rPr lang="hr-HR" dirty="0" smtClean="0"/>
              <a:t>Izbjegavajte slanje iste poruke u više grupa</a:t>
            </a:r>
          </a:p>
          <a:p>
            <a:r>
              <a:rPr lang="hr-HR" dirty="0" smtClean="0"/>
              <a:t>Sadržaje dijelite preko linkova.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internet-bo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1" y="0"/>
            <a:ext cx="9039298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Zlatna pravila interneta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Biti odgovoran </a:t>
            </a:r>
            <a:r>
              <a:rPr lang="hr-HR" dirty="0" err="1" smtClean="0"/>
              <a:t>online</a:t>
            </a:r>
            <a:endParaRPr lang="hr-HR" dirty="0" smtClean="0"/>
          </a:p>
          <a:p>
            <a:r>
              <a:rPr lang="hr-HR" dirty="0" smtClean="0"/>
              <a:t>Ne skrivati se iza </a:t>
            </a:r>
            <a:r>
              <a:rPr lang="hr-HR" dirty="0" smtClean="0"/>
              <a:t>ekrana (</a:t>
            </a:r>
            <a:r>
              <a:rPr lang="hr-HR" dirty="0" err="1" smtClean="0"/>
              <a:t>cybertrails</a:t>
            </a:r>
            <a:r>
              <a:rPr lang="hr-HR" dirty="0" smtClean="0"/>
              <a:t>)</a:t>
            </a:r>
            <a:endParaRPr lang="hr-HR" dirty="0" smtClean="0"/>
          </a:p>
          <a:p>
            <a:r>
              <a:rPr lang="hr-HR" dirty="0" smtClean="0"/>
              <a:t>Ne prosljeđivati zlonamjerne poruke, slike ili drugi materijal</a:t>
            </a:r>
          </a:p>
          <a:p>
            <a:r>
              <a:rPr lang="hr-HR" dirty="0" smtClean="0"/>
              <a:t>Stvoriti sigurne profile</a:t>
            </a:r>
          </a:p>
          <a:p>
            <a:r>
              <a:rPr lang="hr-HR" dirty="0" smtClean="0"/>
              <a:t>Odbiti kontakt sa strancima</a:t>
            </a:r>
            <a:endParaRPr lang="hr-HR" dirty="0"/>
          </a:p>
        </p:txBody>
      </p:sp>
      <p:pic>
        <p:nvPicPr>
          <p:cNvPr id="5" name="Slika 4" descr="images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365104"/>
            <a:ext cx="2913812" cy="20882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Opasnosti </a:t>
            </a:r>
            <a:r>
              <a:rPr lang="hr-HR" dirty="0" err="1" smtClean="0"/>
              <a:t>Facebooka</a:t>
            </a:r>
            <a:endParaRPr lang="hr-HR" dirty="0"/>
          </a:p>
        </p:txBody>
      </p:sp>
      <p:pic>
        <p:nvPicPr>
          <p:cNvPr id="3" name="Slika 2" descr="da61fab8ec60e66aa075cf36679cbecb_700x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5976664" cy="445859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538</TotalTime>
  <Words>948</Words>
  <Application>Microsoft Office PowerPoint</Application>
  <PresentationFormat>Prikaz na zaslonu (4:3)</PresentationFormat>
  <Paragraphs>215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43" baseType="lpstr">
      <vt:lpstr>Oriel</vt:lpstr>
      <vt:lpstr>Slajd 1</vt:lpstr>
      <vt:lpstr>Sadržaj</vt:lpstr>
      <vt:lpstr>Pravila ponašanja na Internetu</vt:lpstr>
      <vt:lpstr>Dvije grupe pravila ponašanja na Internetu</vt:lpstr>
      <vt:lpstr>Komunikacija dva korisnika-elektronička pošta</vt:lpstr>
      <vt:lpstr>Komunikacija sa više korisnika</vt:lpstr>
      <vt:lpstr>Slajd 7</vt:lpstr>
      <vt:lpstr>Zlatna pravila interneta</vt:lpstr>
      <vt:lpstr>Opasnosti Facebooka</vt:lpstr>
      <vt:lpstr>Krajem 2011. Facebook je objavio sljedeće podatke</vt:lpstr>
      <vt:lpstr>Slajd 11</vt:lpstr>
      <vt:lpstr>Najčešći oblici prijetnji</vt:lpstr>
      <vt:lpstr>Slajd 13</vt:lpstr>
      <vt:lpstr>Zlonamjerni programi su u stanju:</vt:lpstr>
      <vt:lpstr>Slajd 15</vt:lpstr>
      <vt:lpstr>Primjeri zlonamjernih programa</vt:lpstr>
      <vt:lpstr>Slajd 17</vt:lpstr>
      <vt:lpstr>Slajd 18</vt:lpstr>
      <vt:lpstr>Slajd 19</vt:lpstr>
      <vt:lpstr>Savjeti za zaštitu</vt:lpstr>
      <vt:lpstr>Zaštita privatnosti na Facebooku</vt:lpstr>
      <vt:lpstr>Potencijalni problemi i rizici za djecu</vt:lpstr>
      <vt:lpstr>Potencijalni problemi i rizici za roditelje</vt:lpstr>
      <vt:lpstr>Što učiniti ako primijetite cyberbulling</vt:lpstr>
      <vt:lpstr>Slajd 25</vt:lpstr>
      <vt:lpstr>Kako podesiti Facebook</vt:lpstr>
      <vt:lpstr>Uređivanje profila</vt:lpstr>
      <vt:lpstr>Kako podesiti profil</vt:lpstr>
      <vt:lpstr>Slajd 29</vt:lpstr>
      <vt:lpstr>Postavke korisničkog računa</vt:lpstr>
      <vt:lpstr>Slajd 31</vt:lpstr>
      <vt:lpstr>Postavke privatnosti</vt:lpstr>
      <vt:lpstr>Slajd 33</vt:lpstr>
      <vt:lpstr>Slajd 34</vt:lpstr>
      <vt:lpstr>Postavke Aplikacija i igara</vt:lpstr>
      <vt:lpstr>Ponuđene postavke:</vt:lpstr>
      <vt:lpstr>Slajd 37</vt:lpstr>
      <vt:lpstr>Uklanjanje oznaka s fotografija</vt:lpstr>
      <vt:lpstr>Tablica usporedbe postavki</vt:lpstr>
      <vt:lpstr>Zlatna pravila Facebooka</vt:lpstr>
      <vt:lpstr>Slajd 41</vt:lpstr>
      <vt:lpstr>Izvori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Kristina</dc:creator>
  <cp:lastModifiedBy>Kristina</cp:lastModifiedBy>
  <cp:revision>48</cp:revision>
  <dcterms:created xsi:type="dcterms:W3CDTF">2014-05-13T11:04:11Z</dcterms:created>
  <dcterms:modified xsi:type="dcterms:W3CDTF">2014-05-14T14:09:14Z</dcterms:modified>
</cp:coreProperties>
</file>